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1"/>
  </p:notesMasterIdLst>
  <p:sldIdLst>
    <p:sldId id="256" r:id="rId5"/>
    <p:sldId id="257" r:id="rId6"/>
    <p:sldId id="3676" r:id="rId7"/>
    <p:sldId id="3673" r:id="rId8"/>
    <p:sldId id="3662" r:id="rId9"/>
    <p:sldId id="3668" r:id="rId10"/>
    <p:sldId id="3671" r:id="rId11"/>
    <p:sldId id="3667" r:id="rId12"/>
    <p:sldId id="3669" r:id="rId13"/>
    <p:sldId id="260" r:id="rId14"/>
    <p:sldId id="3680" r:id="rId15"/>
    <p:sldId id="3681" r:id="rId16"/>
    <p:sldId id="3682" r:id="rId17"/>
    <p:sldId id="3683" r:id="rId18"/>
    <p:sldId id="3684" r:id="rId19"/>
    <p:sldId id="3685" r:id="rId20"/>
    <p:sldId id="3686" r:id="rId21"/>
    <p:sldId id="3687" r:id="rId22"/>
    <p:sldId id="3688" r:id="rId23"/>
    <p:sldId id="3694" r:id="rId24"/>
    <p:sldId id="3692" r:id="rId25"/>
    <p:sldId id="3693" r:id="rId26"/>
    <p:sldId id="3695" r:id="rId27"/>
    <p:sldId id="3696" r:id="rId28"/>
    <p:sldId id="3663" r:id="rId29"/>
    <p:sldId id="3674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anda, Judith" initials="MJ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C11E"/>
    <a:srgbClr val="079245"/>
    <a:srgbClr val="00A5A5"/>
    <a:srgbClr val="FC01B9"/>
    <a:srgbClr val="951B7F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7D86F-4464-6643-A2FF-B75DEB22E1A1}" v="7" dt="2021-10-07T12:33:12.434"/>
  </p1510:revLst>
</p1510:revInfo>
</file>

<file path=ppt/tableStyles.xml><?xml version="1.0" encoding="utf-8"?>
<a:tblStyleLst xmlns:a="http://schemas.openxmlformats.org/drawingml/2006/main" def="{5C22544A-7EE6-4342-B048-85BDC9FD1C3A}"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3" autoAdjust="0"/>
    <p:restoredTop sz="95345"/>
  </p:normalViewPr>
  <p:slideViewPr>
    <p:cSldViewPr snapToGrid="0" snapToObjects="1">
      <p:cViewPr varScale="1">
        <p:scale>
          <a:sx n="105" d="100"/>
          <a:sy n="105" d="100"/>
        </p:scale>
        <p:origin x="79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CE47D-A126-4AC3-8E46-FDE01BC63ECE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D50AF-56EA-42FC-B09E-591CFBD7D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D302E-27C5-E940-8AA2-84F8DD7A9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A40FC-9F6C-D840-94F1-F084B6366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D8ACD-15E8-B841-A6BE-872718F0E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C34A-8CC6-2F4C-9E14-E32911990119}" type="datetimeFigureOut">
              <a:rPr lang="x-none" smtClean="0"/>
              <a:t>1/31/2022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53ACF-17EC-D144-8498-1268641E7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0C6D1-EA50-154D-9DE4-3FD1381D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EB116-DC5B-1543-83F9-94EC9DC6B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468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35389-672F-2B41-81AD-A5CF9D4C8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129C5-8930-3E4E-AA78-2709E6671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DC32A-B0A1-5B43-9AE1-285EC80D1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C34A-8CC6-2F4C-9E14-E32911990119}" type="datetimeFigureOut">
              <a:rPr lang="x-none" smtClean="0"/>
              <a:t>1/31/2022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9D4A2-435F-3A47-89E9-FD0B44BC5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C7E95-01DE-E245-B88B-64FF8402C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EB116-DC5B-1543-83F9-94EC9DC6B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9111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44AAD5-ADDA-F440-9FA2-EAAA971BBF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DA6D19-DF7B-BD43-B25E-19C9ECE66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5CE9B-A575-1C4A-B3CC-7513F9BC3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C34A-8CC6-2F4C-9E14-E32911990119}" type="datetimeFigureOut">
              <a:rPr lang="x-none" smtClean="0"/>
              <a:t>1/31/2022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B829C-A826-BD4D-A21D-545AA2C1F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73A1A-84C1-6542-964F-65560C5A8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EB116-DC5B-1543-83F9-94EC9DC6B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3462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FAFD1-D6B8-A249-B63F-207731DDF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C86DC-6229-1E47-AE90-87F632BF2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B35F6-DE47-3340-920A-EDD2AD11A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C34A-8CC6-2F4C-9E14-E32911990119}" type="datetimeFigureOut">
              <a:rPr lang="x-none" smtClean="0"/>
              <a:t>1/31/2022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828BB-2EE3-AE45-A50B-68A1F2CA6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FA199-C26A-7B44-B3B2-410721472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EB116-DC5B-1543-83F9-94EC9DC6B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9535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ACCFF-454E-F444-8D3E-4585B26B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6C864-2439-B745-BC90-E1D1DBDD2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1849B-A65E-7346-8CF2-C304B0B61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C34A-8CC6-2F4C-9E14-E32911990119}" type="datetimeFigureOut">
              <a:rPr lang="x-none" smtClean="0"/>
              <a:t>1/31/2022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EDCA-2849-C448-8D8B-A6A4F1109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39CF2-D477-5C40-84CF-038F1D2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EB116-DC5B-1543-83F9-94EC9DC6B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0724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BF26F-2157-FB48-955B-39594A37B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98E4C-253F-A24D-99C2-433A5907C8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3E397B-E5F0-7644-8B09-61CEC954B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D561BA-872B-B846-B9F7-5C9076B81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C34A-8CC6-2F4C-9E14-E32911990119}" type="datetimeFigureOut">
              <a:rPr lang="x-none" smtClean="0"/>
              <a:t>1/31/2022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B4EBB-A605-5142-A239-CF1920949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B0CE4-DB75-944D-B6F3-CC0282431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EB116-DC5B-1543-83F9-94EC9DC6B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7669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9A3C2-8A37-3946-A72B-304FE1E5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55E844-F2D4-2642-8A84-C9CA8A93F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57CF1-CC86-7543-A415-600CBA375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801F3F-1E80-3C47-A757-4605908486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1DB3D6-F747-D549-A130-CEF6F3E90F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1EC5B2-925D-C24C-89CA-28A1A1D7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C34A-8CC6-2F4C-9E14-E32911990119}" type="datetimeFigureOut">
              <a:rPr lang="x-none" smtClean="0"/>
              <a:t>1/31/2022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2F2D63-98F0-524D-81A3-58B2C17AB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94C39C-156D-DF4B-95AA-FD8A1D96E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EB116-DC5B-1543-83F9-94EC9DC6B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0923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8D6F-0B04-FC42-B854-F1DD116F5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95720D-8823-9346-AA84-367664F46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C34A-8CC6-2F4C-9E14-E32911990119}" type="datetimeFigureOut">
              <a:rPr lang="x-none" smtClean="0"/>
              <a:t>1/31/2022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C7BA-46BD-3C42-A9A3-F4AAB00BC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7F08A-E3C4-7948-ABE7-5D3FD4884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EB116-DC5B-1543-83F9-94EC9DC6B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29608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DFCB74-2C94-8540-9F80-66A813197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C34A-8CC6-2F4C-9E14-E32911990119}" type="datetimeFigureOut">
              <a:rPr lang="x-none" smtClean="0"/>
              <a:t>1/31/2022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AC1B85-4B39-E746-9949-02B951036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7E8C9-1544-9144-BADE-C940408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EB116-DC5B-1543-83F9-94EC9DC6B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3587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9F447-A05C-3849-9596-5CF933D35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73DCF-9270-3A44-8525-C7B598CA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F4CC5-28A7-5847-A49D-B1E9C4FF2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45433F-1D4C-0245-939D-D186F8F36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C34A-8CC6-2F4C-9E14-E32911990119}" type="datetimeFigureOut">
              <a:rPr lang="x-none" smtClean="0"/>
              <a:t>1/31/2022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4BCC5-B15A-C24E-A415-F6D5A05A1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C96FE-6166-9043-A204-FE93DC727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EB116-DC5B-1543-83F9-94EC9DC6B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2945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8C570-266A-D642-816E-10161B3EF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45370A-21F1-3340-A285-450697AF78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8D4B4-00FB-E848-9F32-394A73FAD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9F780-2F34-7747-84ED-A8EA5282A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C34A-8CC6-2F4C-9E14-E32911990119}" type="datetimeFigureOut">
              <a:rPr lang="x-none" smtClean="0"/>
              <a:t>1/31/2022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065299-4A14-F84A-9AF3-27378549C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4AB9E-4817-584B-9993-9ACC6058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EB116-DC5B-1543-83F9-94EC9DC6B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0274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ACD176-A115-314F-B63F-0179D6D7D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E913D-AB37-CC40-96F9-6E633D938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EC0D1-E781-1B4A-ABAC-5A1842266F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EC34A-8CC6-2F4C-9E14-E32911990119}" type="datetimeFigureOut">
              <a:rPr lang="x-none" smtClean="0"/>
              <a:t>1/31/2022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1C616-0042-4349-B154-65C5667233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1B2EA-90F3-6645-90E2-C487B8DD2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EB116-DC5B-1543-83F9-94EC9DC6B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4328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1249C3E-EBAA-CD4D-9A7E-E653017CBCF6}"/>
              </a:ext>
            </a:extLst>
          </p:cNvPr>
          <p:cNvSpPr txBox="1"/>
          <p:nvPr/>
        </p:nvSpPr>
        <p:spPr>
          <a:xfrm>
            <a:off x="-412376" y="3092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2F353B-1563-4F4E-AC4F-91305758A443}"/>
              </a:ext>
            </a:extLst>
          </p:cNvPr>
          <p:cNvSpPr txBox="1"/>
          <p:nvPr/>
        </p:nvSpPr>
        <p:spPr>
          <a:xfrm>
            <a:off x="547285" y="1277918"/>
            <a:ext cx="733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79245"/>
                </a:solidFill>
                <a:latin typeface="FS Albert" panose="02000000040000020004" pitchFamily="50" charset="0"/>
              </a:rPr>
              <a:t>Paediatric and Adolescent Gynaecology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E0AEE65-C16F-A648-9DA4-F28F813E165A}"/>
              </a:ext>
            </a:extLst>
          </p:cNvPr>
          <p:cNvSpPr txBox="1">
            <a:spLocks/>
          </p:cNvSpPr>
          <p:nvPr/>
        </p:nvSpPr>
        <p:spPr>
          <a:xfrm>
            <a:off x="464989" y="2706624"/>
            <a:ext cx="4203030" cy="25047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  <a:p>
            <a:pPr algn="l"/>
            <a:endParaRPr lang="en-GB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  <a:p>
            <a:pPr algn="l"/>
            <a:endParaRPr lang="en-GB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Dr Cara Williams</a:t>
            </a:r>
          </a:p>
          <a:p>
            <a:pPr algn="l"/>
            <a:endParaRPr lang="en-GB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Consultant Gynaecologist</a:t>
            </a:r>
          </a:p>
          <a:p>
            <a:pPr algn="l"/>
            <a:endParaRPr lang="en-GB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Liverpool Women’s Hospital</a:t>
            </a:r>
          </a:p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Alder Hey Children’s Hospital</a:t>
            </a:r>
          </a:p>
          <a:p>
            <a:pPr algn="l"/>
            <a:endParaRPr lang="en-US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3F3A0A-020C-4A79-9606-E5DDC6D86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378" y="966461"/>
            <a:ext cx="3693809" cy="492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23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6ADECD-C1AD-264E-A752-779EC793D3EA}"/>
              </a:ext>
            </a:extLst>
          </p:cNvPr>
          <p:cNvSpPr txBox="1"/>
          <p:nvPr/>
        </p:nvSpPr>
        <p:spPr>
          <a:xfrm>
            <a:off x="894751" y="1619124"/>
            <a:ext cx="101447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FBC and Ferritin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50% Iron deficiency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&lt; half detected with FBC alone</a:t>
            </a:r>
            <a:r>
              <a:rPr lang="en-US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5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Coagulation 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With von Willebrand’s screen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Symptoms suggestive of a bleeding disorder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Symptoms not responsive to hormone treatments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Hormone profile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Including androgens (Testosterone, Androstenedione, DHEAS)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Suspecting Polycystic Ovary Syndrome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Ultrasound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Transabdominal if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virgo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intacta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Ovarian morphology – only if &gt;8 years since menarche (International Guideline on PCOS)</a:t>
            </a:r>
            <a:r>
              <a:rPr lang="en-US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Endometrial pathology  - very rare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Pelvic pain/dysmenorrhea – to look for obstructed Mullerian duct anomaly or endometrioma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972B2B-4E49-CF43-ABF7-21B918649B59}"/>
              </a:ext>
            </a:extLst>
          </p:cNvPr>
          <p:cNvSpPr txBox="1">
            <a:spLocks/>
          </p:cNvSpPr>
          <p:nvPr/>
        </p:nvSpPr>
        <p:spPr>
          <a:xfrm>
            <a:off x="894749" y="954884"/>
            <a:ext cx="7760363" cy="615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Adolescent Menstrual Dysfunction – Investigations</a:t>
            </a:r>
            <a:endParaRPr lang="en-US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938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6ADECD-C1AD-264E-A752-779EC793D3EA}"/>
              </a:ext>
            </a:extLst>
          </p:cNvPr>
          <p:cNvSpPr txBox="1"/>
          <p:nvPr/>
        </p:nvSpPr>
        <p:spPr>
          <a:xfrm>
            <a:off x="894751" y="1619124"/>
            <a:ext cx="101447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What does the girl/parents want?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Reduce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Reduce 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Reduce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Make periods more manageable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Make periods more regular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Stop periods completely (girls with severe learning disability/complex needs)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Contraception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Lack of evidence for use in adolescents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Evidence extrapolated from adult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Hormonal treatments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Safe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Can be used anytime after menarche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972B2B-4E49-CF43-ABF7-21B918649B59}"/>
              </a:ext>
            </a:extLst>
          </p:cNvPr>
          <p:cNvSpPr txBox="1">
            <a:spLocks/>
          </p:cNvSpPr>
          <p:nvPr/>
        </p:nvSpPr>
        <p:spPr>
          <a:xfrm>
            <a:off x="894749" y="954884"/>
            <a:ext cx="7760363" cy="615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Adolescent Menstrual Dysfunction – Management</a:t>
            </a:r>
            <a:endParaRPr lang="en-US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5519FE-3B35-48D4-B2AD-CFF4C9388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1702" y="1797618"/>
            <a:ext cx="2597121" cy="1560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9EC3B-C3E1-4DC8-BA64-119696AF5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1702" y="4239838"/>
            <a:ext cx="2133785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48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6ADECD-C1AD-264E-A752-779EC793D3EA}"/>
              </a:ext>
            </a:extLst>
          </p:cNvPr>
          <p:cNvSpPr txBox="1"/>
          <p:nvPr/>
        </p:nvSpPr>
        <p:spPr>
          <a:xfrm>
            <a:off x="894749" y="1669821"/>
            <a:ext cx="101447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Non-hormonal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Tranexamic Acid 1g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tds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Mefenamic Acid 500mg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tds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(may need reduced dose in younger patients)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Cyclical progestogens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Norethisterone 5mg BD/TDS - 21/28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Medroxyprogesterone Acetate 10mg BD/TDS - 21/28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No trials comparing NET/MPA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MPA lower thrombosis risk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Progestogen-only-contraceptive pill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Desogestrel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150mcg – double contraceptive dose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Amenorrhoea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significantly higher with double dose (49% vs 18%, p=0.001)</a:t>
            </a:r>
            <a:r>
              <a:rPr lang="en-US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No significant increased risk of side effects (low mood, increased appetite, irregular bleeding)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972B2B-4E49-CF43-ABF7-21B918649B59}"/>
              </a:ext>
            </a:extLst>
          </p:cNvPr>
          <p:cNvSpPr txBox="1">
            <a:spLocks/>
          </p:cNvSpPr>
          <p:nvPr/>
        </p:nvSpPr>
        <p:spPr>
          <a:xfrm>
            <a:off x="894749" y="954884"/>
            <a:ext cx="7760363" cy="615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Adolescent Menstrual Dysfunction – Treatment options</a:t>
            </a:r>
            <a:endParaRPr lang="en-US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985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6ADECD-C1AD-264E-A752-779EC793D3EA}"/>
              </a:ext>
            </a:extLst>
          </p:cNvPr>
          <p:cNvSpPr txBox="1"/>
          <p:nvPr/>
        </p:nvSpPr>
        <p:spPr>
          <a:xfrm>
            <a:off x="894749" y="1669821"/>
            <a:ext cx="1014472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Combined hormonal contraception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Very effective at reducing menstrual flow and 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Anti-androgenic pill if PCOS/acne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Breakthrough bleeding - increase dose of E2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Tricycle or continuous with 4 day break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VTE – background risk 15-19 years 1.83/10,000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Very low baseline risk of breast cancer on adolescence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Levonorgestrel releasing intra-uterine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Prevents endometrial proliferation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25% inhibits ovulation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Useful when other treatment methods ineffective or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oestrogen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contra-indicated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Irregular bleeding first 3-6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Adult data - 90% reduction in blood loss and 65%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amenorrhoea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at 12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Effective in adolescents with menorrhagia and dysmenorrhoea</a:t>
            </a:r>
            <a:r>
              <a:rPr lang="en-US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Can be used anytime after menarche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General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Anaesthetic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/sedation if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virgo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intacta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972B2B-4E49-CF43-ABF7-21B918649B59}"/>
              </a:ext>
            </a:extLst>
          </p:cNvPr>
          <p:cNvSpPr txBox="1">
            <a:spLocks/>
          </p:cNvSpPr>
          <p:nvPr/>
        </p:nvSpPr>
        <p:spPr>
          <a:xfrm>
            <a:off x="894749" y="954884"/>
            <a:ext cx="7760363" cy="615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Adolescent Menstrual Dysfunction – Treatment options</a:t>
            </a:r>
            <a:endParaRPr lang="en-US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357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6ADECD-C1AD-264E-A752-779EC793D3EA}"/>
              </a:ext>
            </a:extLst>
          </p:cNvPr>
          <p:cNvSpPr txBox="1"/>
          <p:nvPr/>
        </p:nvSpPr>
        <p:spPr>
          <a:xfrm>
            <a:off x="894749" y="1669821"/>
            <a:ext cx="101447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Endometriosis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&gt;35% adolescents with chronic pelvic pain refractory to medical management found to have endometriosis at laparoscopy</a:t>
            </a:r>
            <a:r>
              <a:rPr lang="en-US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Medical treatments first line – COC/POP/Mirena/NET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Failed medical treatment – laparoscopy +/- resection of endometriosis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Obstructed Mullerian Duct Anomaly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Obstructed non-communicating uterine horn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Laparoscopic resection of uterine horn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Obstructed hemi vagina with ipsilateral renal anomaly – OHVIRA syndrome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Resection of vaginal septum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972B2B-4E49-CF43-ABF7-21B918649B59}"/>
              </a:ext>
            </a:extLst>
          </p:cNvPr>
          <p:cNvSpPr txBox="1">
            <a:spLocks/>
          </p:cNvSpPr>
          <p:nvPr/>
        </p:nvSpPr>
        <p:spPr>
          <a:xfrm>
            <a:off x="894749" y="954884"/>
            <a:ext cx="7760363" cy="615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Dysmenorrhoea</a:t>
            </a:r>
            <a:endParaRPr lang="en-US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49B930-9FF4-45AC-A4E5-136304396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218" y="2950170"/>
            <a:ext cx="3038033" cy="2055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38CC51-B33C-4DD4-BBB8-F83A636B5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970" y="4207169"/>
            <a:ext cx="1642049" cy="2143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177156-C7B2-4214-A1A5-694CD21B2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75" y="4217196"/>
            <a:ext cx="1642049" cy="2123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578BF6-8C47-4E05-9434-B71ABBCA9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625" y="4423139"/>
            <a:ext cx="2032278" cy="16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52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6ADECD-C1AD-264E-A752-779EC793D3EA}"/>
              </a:ext>
            </a:extLst>
          </p:cNvPr>
          <p:cNvSpPr txBox="1"/>
          <p:nvPr/>
        </p:nvSpPr>
        <p:spPr>
          <a:xfrm>
            <a:off x="894749" y="1669821"/>
            <a:ext cx="1014472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95% will achieve Breast Tanner stage B2 by 13yrs</a:t>
            </a:r>
          </a:p>
          <a:p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95% will have Menarche by 14.5yrs</a:t>
            </a:r>
            <a:r>
              <a:rPr lang="en-GB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10</a:t>
            </a:r>
          </a:p>
          <a:p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Delayed puberty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Investigate at 13 years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Primary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amenorrhoea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with normal secondary sexual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Refer at 15 years 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More than 2 years since start of breast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Investigations: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Hormone profile (LH, FSH, E2, PRL, Androgens, TSH)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Pelvic USS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LHRH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MRI pelvis (if unable to see uterus on ultrasound)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MRI pituitary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Karyotype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972B2B-4E49-CF43-ABF7-21B918649B59}"/>
              </a:ext>
            </a:extLst>
          </p:cNvPr>
          <p:cNvSpPr txBox="1">
            <a:spLocks/>
          </p:cNvSpPr>
          <p:nvPr/>
        </p:nvSpPr>
        <p:spPr>
          <a:xfrm>
            <a:off x="894749" y="954884"/>
            <a:ext cx="7760363" cy="615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Delayed puberty and Primary amenorrhoea</a:t>
            </a:r>
            <a:endParaRPr lang="en-US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897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6ADECD-C1AD-264E-A752-779EC793D3EA}"/>
              </a:ext>
            </a:extLst>
          </p:cNvPr>
          <p:cNvSpPr txBox="1"/>
          <p:nvPr/>
        </p:nvSpPr>
        <p:spPr>
          <a:xfrm>
            <a:off x="894749" y="1669821"/>
            <a:ext cx="101447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Delayed puberty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Constitutional delay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Hypogonadotrophic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hypogonadism (50%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Kallmanns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, 50% idiopathic)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Premature Ovarian Insufficiency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Turner Syndrome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Differences of Sex Development (DSD)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Surgical hypogonadism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Primary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amenorrhoea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with normal secondary sexual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PCOS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Hypothalamic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amenorrhoea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(eating disorders, excessive exercise)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Mayer Rokitansky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Kuster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Hauser Syndrome (MRKH)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Premature Ovarian Insufficiency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Turner Syndrome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Differences of Sex Development (DSD)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972B2B-4E49-CF43-ABF7-21B918649B59}"/>
              </a:ext>
            </a:extLst>
          </p:cNvPr>
          <p:cNvSpPr txBox="1">
            <a:spLocks/>
          </p:cNvSpPr>
          <p:nvPr/>
        </p:nvSpPr>
        <p:spPr>
          <a:xfrm>
            <a:off x="894749" y="954884"/>
            <a:ext cx="8956822" cy="615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Delayed puberty and Primary amenorrhoea - Causes</a:t>
            </a:r>
            <a:endParaRPr lang="en-US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193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6ADECD-C1AD-264E-A752-779EC793D3EA}"/>
              </a:ext>
            </a:extLst>
          </p:cNvPr>
          <p:cNvSpPr txBox="1"/>
          <p:nvPr/>
        </p:nvSpPr>
        <p:spPr>
          <a:xfrm>
            <a:off x="894749" y="1669821"/>
            <a:ext cx="1014472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GB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A group of conditions in which the development of chromosomal, gonadal or anatomical sex is atypical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Consensus statement 2006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46XX DSD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Congenital Adrenal Hyperplasia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Ovotesticular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DSD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Gonadal Dysgenesis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MRKH, Cloacal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extrophy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46XY DSD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Abnormal gonadal development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eg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pure/partial gonadal dysgenesis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Defect in androgen biosynthesis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eg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 5</a:t>
            </a:r>
            <a:r>
              <a:rPr lang="el-G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α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reductase deficiency, 17</a:t>
            </a:r>
            <a:r>
              <a:rPr lang="el-G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β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hydroxysteroid dehydrogenase deficiency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Defect in androgen action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eg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Complete/Partial Androgen Insensitivity Syndrome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Congenital anomalies of genitalia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eg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cloacal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extrophy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Chromosomal DSD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Turner Syndrome and variant (45X0)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Klinefelters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(47XXY)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Mixed gonadal dysgenesis (45X/46XY)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Ovotesticular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DSD (46XX/46XY)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972B2B-4E49-CF43-ABF7-21B918649B59}"/>
              </a:ext>
            </a:extLst>
          </p:cNvPr>
          <p:cNvSpPr txBox="1">
            <a:spLocks/>
          </p:cNvSpPr>
          <p:nvPr/>
        </p:nvSpPr>
        <p:spPr>
          <a:xfrm>
            <a:off x="894749" y="954884"/>
            <a:ext cx="7760363" cy="6153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Congenital Gynaecological Anomalies – Differences of Sex Development</a:t>
            </a:r>
            <a:endParaRPr lang="en-US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993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6ADECD-C1AD-264E-A752-779EC793D3EA}"/>
              </a:ext>
            </a:extLst>
          </p:cNvPr>
          <p:cNvSpPr txBox="1"/>
          <p:nvPr/>
        </p:nvSpPr>
        <p:spPr>
          <a:xfrm>
            <a:off x="894749" y="1669821"/>
            <a:ext cx="101447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Transverse vaginal septum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Vaginal/cervical/uterine agenesis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Vaginal septum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Obstructed hemi vagina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Obstructed non-communicating uterine horn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ACUM – Accessory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Cavitated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Uterine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Multi-disciplinary Team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All congenital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gynaecological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anomalies should be managed by a multi-disciplinary team in a specialist tertiary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centre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Endocrinology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Urology/Surgery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Psychology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Gynaecology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Genetics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Radiology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Specialist Nurse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972B2B-4E49-CF43-ABF7-21B918649B59}"/>
              </a:ext>
            </a:extLst>
          </p:cNvPr>
          <p:cNvSpPr txBox="1">
            <a:spLocks/>
          </p:cNvSpPr>
          <p:nvPr/>
        </p:nvSpPr>
        <p:spPr>
          <a:xfrm>
            <a:off x="894749" y="954884"/>
            <a:ext cx="7760363" cy="6153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Congenital Gynaecological Anomalies – Mullerian Duct Anomalies</a:t>
            </a:r>
            <a:endParaRPr lang="en-US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391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6ADECD-C1AD-264E-A752-779EC793D3EA}"/>
              </a:ext>
            </a:extLst>
          </p:cNvPr>
          <p:cNvSpPr txBox="1"/>
          <p:nvPr/>
        </p:nvSpPr>
        <p:spPr>
          <a:xfrm>
            <a:off x="894749" y="1669821"/>
            <a:ext cx="101447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&lt;40yrs 1:100</a:t>
            </a: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&lt;30yrs 1:1000</a:t>
            </a: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&lt;20yrs 1:10,000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Diagnosis: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2 x FSH&gt;25 more than 4 weeks apart</a:t>
            </a:r>
            <a:r>
              <a:rPr lang="en-US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11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Investigations: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Karyotype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Fragile 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Autoantibodies (adrenal and thyroid)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Vit D/Ca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BMD (every 3-5 years)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Management: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HRT until at least 50yrs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Cyclical or continuous combined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High dose 2-4mg/100mcg Estradiol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COCP – continuous high dose pill (poor evidence relating to bone health)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Contraception – spontaneous pregnancy can occur although rare (&lt;5%)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Vitamin D/Calcium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Egg donation IVF/Adoption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www.daisynetwork.org.uk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972B2B-4E49-CF43-ABF7-21B918649B59}"/>
              </a:ext>
            </a:extLst>
          </p:cNvPr>
          <p:cNvSpPr txBox="1">
            <a:spLocks/>
          </p:cNvSpPr>
          <p:nvPr/>
        </p:nvSpPr>
        <p:spPr>
          <a:xfrm>
            <a:off x="894749" y="954884"/>
            <a:ext cx="7760363" cy="615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Premature Ovarian Insufficiency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A6FD59-4FD2-4A30-8C9B-A3B98B4A4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357" y="1036825"/>
            <a:ext cx="2963732" cy="435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43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CA3259-DA51-1547-AB91-0BC28D7CF116}"/>
              </a:ext>
            </a:extLst>
          </p:cNvPr>
          <p:cNvSpPr txBox="1"/>
          <p:nvPr/>
        </p:nvSpPr>
        <p:spPr>
          <a:xfrm>
            <a:off x="894749" y="1950035"/>
            <a:ext cx="92375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Common pre-pubertal problems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Adolescent menstrual dysfunction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Delayed puberty/Primary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amenorrhoea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Congenital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Gynaecological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Anomalies – Complex Mullerian Duct Anomalies and Differences in Sex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Premature Ovarian Insufficiency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Turner Syndrome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Mayer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Rokitansky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Kuster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Hauser Syndrome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Female Genital Cosmetic Surgery requests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4E9E30-FC9E-AA44-8A17-F4F720320CC1}"/>
              </a:ext>
            </a:extLst>
          </p:cNvPr>
          <p:cNvSpPr txBox="1">
            <a:spLocks/>
          </p:cNvSpPr>
          <p:nvPr/>
        </p:nvSpPr>
        <p:spPr>
          <a:xfrm>
            <a:off x="894750" y="1103983"/>
            <a:ext cx="4203030" cy="615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Introduction</a:t>
            </a:r>
            <a:endParaRPr lang="en-US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</p:spTree>
    <p:extLst>
      <p:ext uri="{BB962C8B-B14F-4D97-AF65-F5344CB8AC3E}">
        <p14:creationId xmlns:p14="http://schemas.microsoft.com/office/powerpoint/2010/main" val="443062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84E9E30-FC9E-AA44-8A17-F4F720320CC1}"/>
              </a:ext>
            </a:extLst>
          </p:cNvPr>
          <p:cNvSpPr txBox="1">
            <a:spLocks/>
          </p:cNvSpPr>
          <p:nvPr/>
        </p:nvSpPr>
        <p:spPr>
          <a:xfrm>
            <a:off x="894749" y="910060"/>
            <a:ext cx="6366022" cy="615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Turner Syndrome</a:t>
            </a:r>
            <a:endParaRPr lang="en-US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5A83A4-32DF-304B-92C4-E03ADBBD8CC1}"/>
              </a:ext>
            </a:extLst>
          </p:cNvPr>
          <p:cNvSpPr txBox="1"/>
          <p:nvPr/>
        </p:nvSpPr>
        <p:spPr>
          <a:xfrm>
            <a:off x="894751" y="1696961"/>
            <a:ext cx="442400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25-50/100,000 females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Phenotypic female with a karyotype containing one X Chromosome and complete or partial absence of the second X Chromosome in association with one or more clinical manifestations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(Excluding:  deletion distal to Xq24 or women over 50 with 5% 45X mosaicism)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</p:txBody>
      </p:sp>
      <p:sp>
        <p:nvSpPr>
          <p:cNvPr id="11" name="Text Placeholder 45">
            <a:extLst>
              <a:ext uri="{FF2B5EF4-FFF2-40B4-BE49-F238E27FC236}">
                <a16:creationId xmlns:a16="http://schemas.microsoft.com/office/drawing/2014/main" id="{F7803336-4E6A-C04B-99E1-B690215F8E6E}"/>
              </a:ext>
            </a:extLst>
          </p:cNvPr>
          <p:cNvSpPr txBox="1">
            <a:spLocks/>
          </p:cNvSpPr>
          <p:nvPr/>
        </p:nvSpPr>
        <p:spPr>
          <a:xfrm>
            <a:off x="6096000" y="1646954"/>
            <a:ext cx="5097517" cy="46907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0BA29"/>
              </a:buClr>
              <a:buFont typeface="Arial" panose="020B0604020202020204" pitchFamily="34" charset="0"/>
              <a:buChar char="•"/>
              <a:defRPr sz="1500" b="0" i="0" kern="1200">
                <a:solidFill>
                  <a:srgbClr val="595959"/>
                </a:solidFill>
                <a:latin typeface="FSAlbert" panose="020006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Multisystem involvement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Short stature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Delayed puberty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Infertility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Bicuspid aortic valve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Coarctation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of the aorta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Aortic dilatation/aneurysm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Aortic stenosis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Ischaemic heart disease, Hypertension, Stroke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SN Hearing loss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Lymphoedema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Hypothyroidism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Diabetes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Dyslipidaemia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Deranged liver function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IBD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Coeliac disease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Renal anomalies (horseshoe kidney, renal agenesis)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Osteopaenia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/osteoporosis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Cognitive and psychosocial problems</a:t>
            </a:r>
          </a:p>
          <a:p>
            <a:pPr marL="0" indent="0">
              <a:buNone/>
            </a:pP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022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84E9E30-FC9E-AA44-8A17-F4F720320CC1}"/>
              </a:ext>
            </a:extLst>
          </p:cNvPr>
          <p:cNvSpPr txBox="1">
            <a:spLocks/>
          </p:cNvSpPr>
          <p:nvPr/>
        </p:nvSpPr>
        <p:spPr>
          <a:xfrm>
            <a:off x="894749" y="910060"/>
            <a:ext cx="6366022" cy="615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Turner Syndrome – Management</a:t>
            </a:r>
            <a:endParaRPr lang="en-US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5A83A4-32DF-304B-92C4-E03ADBBD8CC1}"/>
              </a:ext>
            </a:extLst>
          </p:cNvPr>
          <p:cNvSpPr txBox="1"/>
          <p:nvPr/>
        </p:nvSpPr>
        <p:spPr>
          <a:xfrm>
            <a:off x="894751" y="1696961"/>
            <a:ext cx="442400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Growth and Puberty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Growth Hormone +/-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Oxandralone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(until growth velocity slows)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Spontaneous puberty possible in TS mosaic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Regular menstrual cycles – 6%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Induction of puberty aged 11-12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Transdermal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Estradiol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patches in incremental doses over 2-3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Progestogen added when breakthrough bleeding starts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Combined HRT until 50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BMD every 3-5 years</a:t>
            </a:r>
          </a:p>
          <a:p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</p:txBody>
      </p:sp>
      <p:sp>
        <p:nvSpPr>
          <p:cNvPr id="11" name="Text Placeholder 45">
            <a:extLst>
              <a:ext uri="{FF2B5EF4-FFF2-40B4-BE49-F238E27FC236}">
                <a16:creationId xmlns:a16="http://schemas.microsoft.com/office/drawing/2014/main" id="{F7803336-4E6A-C04B-99E1-B690215F8E6E}"/>
              </a:ext>
            </a:extLst>
          </p:cNvPr>
          <p:cNvSpPr txBox="1">
            <a:spLocks/>
          </p:cNvSpPr>
          <p:nvPr/>
        </p:nvSpPr>
        <p:spPr>
          <a:xfrm>
            <a:off x="6096000" y="1646954"/>
            <a:ext cx="5097517" cy="46907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0BA29"/>
              </a:buClr>
              <a:buFont typeface="Arial" panose="020B0604020202020204" pitchFamily="34" charset="0"/>
              <a:buChar char="•"/>
              <a:defRPr sz="1500" b="0" i="0" kern="1200">
                <a:solidFill>
                  <a:srgbClr val="595959"/>
                </a:solidFill>
                <a:latin typeface="FSAlbert" panose="020006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Cardiovascular Health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Echocardiogram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MR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aortagram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Frequency of imaging guided by Cardiologist with special interest in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aortopathies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Low threshold for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antihypertensives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Psychological support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High levels of shyness and social anxiety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Reduced self-esteem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Increased risk of social isolation, and obsessive behaviour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10% intellectual disability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50-75% dyscalculia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325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84E9E30-FC9E-AA44-8A17-F4F720320CC1}"/>
              </a:ext>
            </a:extLst>
          </p:cNvPr>
          <p:cNvSpPr txBox="1">
            <a:spLocks/>
          </p:cNvSpPr>
          <p:nvPr/>
        </p:nvSpPr>
        <p:spPr>
          <a:xfrm>
            <a:off x="894749" y="910060"/>
            <a:ext cx="6366022" cy="615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Turner Syndrome – Management</a:t>
            </a:r>
            <a:endParaRPr lang="en-US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5A83A4-32DF-304B-92C4-E03ADBBD8CC1}"/>
              </a:ext>
            </a:extLst>
          </p:cNvPr>
          <p:cNvSpPr txBox="1"/>
          <p:nvPr/>
        </p:nvSpPr>
        <p:spPr>
          <a:xfrm>
            <a:off x="894751" y="1696961"/>
            <a:ext cx="442400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Fertility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Spontaneous pregnancy 4.8-7.6%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Miscarriage after spontaneous pregnancy 30.8-45.1%</a:t>
            </a:r>
            <a:r>
              <a:rPr lang="en-GB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12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(general population 20%)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Infertility one of the greatest issues affecting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QoL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Fertility preservation for those with persistent ovarian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Oocyte cryopreservation following controlled ovarian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hyperstimulation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(&gt;12 years)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Pregnancy through ovum donation IVF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Surrogacy and adoption</a:t>
            </a:r>
          </a:p>
          <a:p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</p:txBody>
      </p:sp>
      <p:sp>
        <p:nvSpPr>
          <p:cNvPr id="11" name="Text Placeholder 45">
            <a:extLst>
              <a:ext uri="{FF2B5EF4-FFF2-40B4-BE49-F238E27FC236}">
                <a16:creationId xmlns:a16="http://schemas.microsoft.com/office/drawing/2014/main" id="{F7803336-4E6A-C04B-99E1-B690215F8E6E}"/>
              </a:ext>
            </a:extLst>
          </p:cNvPr>
          <p:cNvSpPr txBox="1">
            <a:spLocks/>
          </p:cNvSpPr>
          <p:nvPr/>
        </p:nvSpPr>
        <p:spPr>
          <a:xfrm>
            <a:off x="6096000" y="1646954"/>
            <a:ext cx="5097517" cy="46907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0BA29"/>
              </a:buClr>
              <a:buFont typeface="Arial" panose="020B0604020202020204" pitchFamily="34" charset="0"/>
              <a:buChar char="•"/>
              <a:defRPr sz="1500" b="0" i="0" kern="1200">
                <a:solidFill>
                  <a:srgbClr val="595959"/>
                </a:solidFill>
                <a:latin typeface="FSAlbert" panose="020006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Pregnancy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Increased risk of hypertension, pre-eclampsia, diabetes and Caesarean section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Normal cardiac screening prior to pregnancy does not preclude possibility of aortic dissection/rupture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Pre-pregnancy counselling for ALL women with 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MRA within 2 years of pregnancy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Strict BP control (135/85mmHg)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Careful monitoring of renal function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Consider LDA from 12 weeks until delivery to reduce risk of PET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ASI &lt;2cm/m2 – vaginal delivery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ASI &gt;2cm/m2 – epidural analgesia and expedited vaginal delivery or CS</a:t>
            </a:r>
            <a:r>
              <a:rPr lang="en-GB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13</a:t>
            </a:r>
            <a:endParaRPr lang="en-GB" sz="1400" b="1" baseline="300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 marL="0" indent="0">
              <a:buNone/>
            </a:pP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251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84E9E30-FC9E-AA44-8A17-F4F720320CC1}"/>
              </a:ext>
            </a:extLst>
          </p:cNvPr>
          <p:cNvSpPr txBox="1">
            <a:spLocks/>
          </p:cNvSpPr>
          <p:nvPr/>
        </p:nvSpPr>
        <p:spPr>
          <a:xfrm>
            <a:off x="894748" y="910060"/>
            <a:ext cx="9381365" cy="615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Mayer </a:t>
            </a:r>
            <a:r>
              <a:rPr lang="en-GB" sz="2400" b="1" dirty="0" err="1">
                <a:solidFill>
                  <a:srgbClr val="079245"/>
                </a:solidFill>
                <a:latin typeface="FS Albert" panose="02000000040000020004" pitchFamily="50" charset="0"/>
              </a:rPr>
              <a:t>Rokitansky</a:t>
            </a:r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 </a:t>
            </a:r>
            <a:r>
              <a:rPr lang="en-GB" sz="2400" b="1" dirty="0" err="1">
                <a:solidFill>
                  <a:srgbClr val="079245"/>
                </a:solidFill>
                <a:latin typeface="FS Albert" panose="02000000040000020004" pitchFamily="50" charset="0"/>
              </a:rPr>
              <a:t>Kuster</a:t>
            </a:r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 Hauser Syndrome (MRKH)</a:t>
            </a:r>
            <a:endParaRPr lang="en-US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5A83A4-32DF-304B-92C4-E03ADBBD8CC1}"/>
              </a:ext>
            </a:extLst>
          </p:cNvPr>
          <p:cNvSpPr txBox="1"/>
          <p:nvPr/>
        </p:nvSpPr>
        <p:spPr>
          <a:xfrm>
            <a:off x="894751" y="1696961"/>
            <a:ext cx="442400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Failure of fusion of Müllerian ducts resulting in hypoplasia of uterus and vagina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1:4500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Ovarian function normal - ectopic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Primary amenorrhoea with normal secondary sexual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MRI - 90% will have rudimentary uterine buds but these are usually small and undifferentiated </a:t>
            </a:r>
            <a:r>
              <a:rPr lang="en-GB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14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Functional endometrium resulting in pain - laparoscopic resection.</a:t>
            </a:r>
          </a:p>
          <a:p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</p:txBody>
      </p:sp>
      <p:sp>
        <p:nvSpPr>
          <p:cNvPr id="11" name="Text Placeholder 45">
            <a:extLst>
              <a:ext uri="{FF2B5EF4-FFF2-40B4-BE49-F238E27FC236}">
                <a16:creationId xmlns:a16="http://schemas.microsoft.com/office/drawing/2014/main" id="{F7803336-4E6A-C04B-99E1-B690215F8E6E}"/>
              </a:ext>
            </a:extLst>
          </p:cNvPr>
          <p:cNvSpPr txBox="1">
            <a:spLocks/>
          </p:cNvSpPr>
          <p:nvPr/>
        </p:nvSpPr>
        <p:spPr>
          <a:xfrm>
            <a:off x="6096000" y="1646954"/>
            <a:ext cx="5097517" cy="46907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0BA29"/>
              </a:buClr>
              <a:buFont typeface="Arial" panose="020B0604020202020204" pitchFamily="34" charset="0"/>
              <a:buChar char="•"/>
              <a:defRPr sz="1500" b="0" i="0" kern="1200">
                <a:solidFill>
                  <a:srgbClr val="595959"/>
                </a:solidFill>
                <a:latin typeface="FSAlbert" panose="020006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Management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Creation of a functional vagina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Vaginal dilation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85% success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Dedicated support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Unsuccessful dilation – laparoscopic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Vecchietti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Traction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vaginoplasty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PSYCHOLOGICAL SUPPORT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Fertility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Surrogacy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Adoption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Uterine transplant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 marL="0" indent="0">
              <a:buNone/>
            </a:pP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040" y="3897563"/>
            <a:ext cx="2930145" cy="238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607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84E9E30-FC9E-AA44-8A17-F4F720320CC1}"/>
              </a:ext>
            </a:extLst>
          </p:cNvPr>
          <p:cNvSpPr txBox="1">
            <a:spLocks/>
          </p:cNvSpPr>
          <p:nvPr/>
        </p:nvSpPr>
        <p:spPr>
          <a:xfrm>
            <a:off x="894748" y="910060"/>
            <a:ext cx="9381365" cy="615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Requests for Female Cosmetic Genital Surgery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5A83A4-32DF-304B-92C4-E03ADBBD8CC1}"/>
              </a:ext>
            </a:extLst>
          </p:cNvPr>
          <p:cNvSpPr txBox="1"/>
          <p:nvPr/>
        </p:nvSpPr>
        <p:spPr>
          <a:xfrm>
            <a:off x="894751" y="1696961"/>
            <a:ext cx="44240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Common problem in adolescent gynaecology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No scientific evidence to support the practice of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labiaplasty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No medical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British Society of Paediatric and Adolescent Gynaecology (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BritSPAG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) and RCOG Position Statement 2013: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‘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Labiaplasty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should not be performed on girls under the age of 18’</a:t>
            </a:r>
          </a:p>
          <a:p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</p:txBody>
      </p:sp>
      <p:sp>
        <p:nvSpPr>
          <p:cNvPr id="11" name="Text Placeholder 45">
            <a:extLst>
              <a:ext uri="{FF2B5EF4-FFF2-40B4-BE49-F238E27FC236}">
                <a16:creationId xmlns:a16="http://schemas.microsoft.com/office/drawing/2014/main" id="{F7803336-4E6A-C04B-99E1-B690215F8E6E}"/>
              </a:ext>
            </a:extLst>
          </p:cNvPr>
          <p:cNvSpPr txBox="1">
            <a:spLocks/>
          </p:cNvSpPr>
          <p:nvPr/>
        </p:nvSpPr>
        <p:spPr>
          <a:xfrm>
            <a:off x="6096000" y="1646954"/>
            <a:ext cx="5097517" cy="46907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0BA29"/>
              </a:buClr>
              <a:buFont typeface="Arial" panose="020B0604020202020204" pitchFamily="34" charset="0"/>
              <a:buChar char="•"/>
              <a:defRPr sz="1500" b="0" i="0" kern="1200">
                <a:solidFill>
                  <a:srgbClr val="595959"/>
                </a:solidFill>
                <a:latin typeface="FSAlbert" panose="020006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Management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Education about normal genital development and anatomy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Ease discomfort</a:t>
            </a:r>
          </a:p>
          <a:p>
            <a:pPr lvl="1"/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Stop shaving</a:t>
            </a:r>
          </a:p>
          <a:p>
            <a:pPr lvl="1"/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Avoid soaps and perfumed products</a:t>
            </a:r>
          </a:p>
          <a:p>
            <a:pPr lvl="1"/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Emollient soap substitute</a:t>
            </a:r>
          </a:p>
          <a:p>
            <a:pPr lvl="1"/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Emollient moisturiser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Support</a:t>
            </a:r>
          </a:p>
          <a:p>
            <a:pPr lvl="1"/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Reassurance</a:t>
            </a:r>
          </a:p>
          <a:p>
            <a:pPr lvl="1"/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Parental support</a:t>
            </a:r>
          </a:p>
          <a:p>
            <a:pPr lvl="1"/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Psychology</a:t>
            </a:r>
          </a:p>
          <a:p>
            <a:pPr marL="0" indent="0">
              <a:buNone/>
            </a:pPr>
            <a:endParaRPr lang="en-GB" sz="1400" b="1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53" y="5130135"/>
            <a:ext cx="3470421" cy="149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758" y="5396139"/>
            <a:ext cx="22860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578" y="3888095"/>
            <a:ext cx="2290308" cy="273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242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84E9E30-FC9E-AA44-8A17-F4F720320CC1}"/>
              </a:ext>
            </a:extLst>
          </p:cNvPr>
          <p:cNvSpPr txBox="1">
            <a:spLocks/>
          </p:cNvSpPr>
          <p:nvPr/>
        </p:nvSpPr>
        <p:spPr>
          <a:xfrm>
            <a:off x="894750" y="960120"/>
            <a:ext cx="5003130" cy="91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References</a:t>
            </a:r>
            <a:endParaRPr lang="en-US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sp>
        <p:nvSpPr>
          <p:cNvPr id="8" name="Text Placeholder 45">
            <a:extLst>
              <a:ext uri="{FF2B5EF4-FFF2-40B4-BE49-F238E27FC236}">
                <a16:creationId xmlns:a16="http://schemas.microsoft.com/office/drawing/2014/main" id="{1375CD58-E0E9-8340-AA27-A47A4B6273CE}"/>
              </a:ext>
            </a:extLst>
          </p:cNvPr>
          <p:cNvSpPr txBox="1">
            <a:spLocks/>
          </p:cNvSpPr>
          <p:nvPr/>
        </p:nvSpPr>
        <p:spPr>
          <a:xfrm>
            <a:off x="894746" y="2121977"/>
            <a:ext cx="10001854" cy="38705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0BA29"/>
              </a:buClr>
              <a:buFont typeface="Arial" panose="020B0604020202020204" pitchFamily="34" charset="0"/>
              <a:buChar char="•"/>
              <a:defRPr sz="1500" b="0" i="0" kern="1200">
                <a:solidFill>
                  <a:srgbClr val="595959"/>
                </a:solidFill>
                <a:latin typeface="FSAlbert" panose="020006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1. 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Jaquiery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A, 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Stylianopoulos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A, Hogg G, Grover S. 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Vulvovaginitis: clinical features, aetiology, and microbiology of the genital tract. Archives of Disease in Childhood 1999;81:64-67.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2. Norris J et al. 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Spontaneous resolution of labial adhesions in pre-pubertal girls. J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Paediatr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Child Health 2018 Jul;54(7):748-753. 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3. Anderson K et al. 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A retrospective analysis of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pediatric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patients with lichen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sclerosus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treated with a standard protocol of class I topical corticosteroid and topical calcineurin inhibitor. </a:t>
            </a:r>
            <a:r>
              <a:rPr lang="da-DK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J Dermatolog Treat 2016;27(1):64-6.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4. </a:t>
            </a:r>
            <a:r>
              <a:rPr lang="it-IT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Parker MA, Sneddon AE, Arbon P. 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The menstrual disorder of teenagers (MDOT) study: determining typical menstrual patterns and menstrual disturbance in a large population-based study of Australian teenagers. BJOG 2010 Jan;117(2):185-92.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5. Johnson S, Lang A, Sturm M, O'Brien SH. Iron Deficiency without Anemia: A Common Yet Under-Recognized Diagnosis in Young Women with Heavy Menstrual Bleeding. J 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Pediatr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Adolesc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Gynecol. 2016 Dec;29(6):628-631.</a:t>
            </a:r>
          </a:p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6. 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International evidence based guideline for the assessment and management of polycystic ovary syndrome. Copyright Monash University, Melbourne Australia 2018.</a:t>
            </a:r>
          </a:p>
          <a:p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7. Burton R, Williams C. Double-Dose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Desogestrel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: Is it Effective in Adolescent Menstrual Dysfunction? J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Pediatr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Adolesc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Gynecol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2021 Oct;34(5):662-665.</a:t>
            </a:r>
          </a:p>
          <a:p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8. Adeyemi-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Fowode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OA, Santos XM, Dietrich JE,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Srivaths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L. Levonorgestrel-Releasing Intrauterine Device Use in Female Adolescents with Heavy Menstrual Bleeding and Bleeding Disorders: Single Institution Review. J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Pediatr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Adolesc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Gynecol. 2017 Aug;30(4):479-483.</a:t>
            </a:r>
          </a:p>
          <a:p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9.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Stavroulis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AI,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Saridogan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E, Creighton SM,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Cutner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AS. Laparoscopic treatment of endometriosis in teenagers. Eur J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Obstet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Gynecol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Reprod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Biol. 2006 Apr 1;125(2):248-50.</a:t>
            </a:r>
          </a:p>
          <a:p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10. Royal College of Obstetricians and Gynaecologists.</a:t>
            </a:r>
            <a:r>
              <a:rPr lang="en-GB" sz="800" dirty="0"/>
              <a:t> Sex Steroid Treatment for Pubertal Induction and Replacement in the Adolescent Girl. Scientific Impact Paper No.40 June 2013.</a:t>
            </a:r>
          </a:p>
          <a:p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11. The ESHRE Guideline Group on POI, Webber L et al. ESHRE Guideline: management of women with premature ovarian insufficiency. Human Reproduction 2016;31(5): 926-937.</a:t>
            </a:r>
          </a:p>
          <a:p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12.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Gravholt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CH, Andersen NH, Conway GS,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Dekkers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OM,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Geffner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ME, Klein KO, Lin AE,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Mauras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N, Quigley CA, Rubin K, Sandberg DE,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Sas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TCJ,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Silberbach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M,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Söderström-Anttila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V,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Stochholm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K, van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Alfen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-van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derVelden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JA,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Woelfle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J,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Backeljauw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PF; International Turner Syndrome Consensus Group. Clinical practice guidelines for the care of girls and women with Turner syndrome: proceedings from the 2016 Cincinnati International Turner Syndrome Meeting. Eur J Endocrinol. 2017 Sep;177(3):G1-G70</a:t>
            </a:r>
          </a:p>
          <a:p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13. </a:t>
            </a:r>
            <a:r>
              <a:rPr lang="en-GB" sz="9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linkMacSystemFont"/>
              </a:rPr>
              <a:t>Silberbach</a:t>
            </a:r>
            <a:r>
              <a:rPr lang="en-GB" sz="9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linkMacSystemFont"/>
              </a:rPr>
              <a:t> M, </a:t>
            </a:r>
            <a:r>
              <a:rPr lang="en-GB" sz="9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linkMacSystemFont"/>
              </a:rPr>
              <a:t>Roos-Hesselink</a:t>
            </a:r>
            <a:r>
              <a:rPr lang="en-GB" sz="9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linkMacSystemFont"/>
              </a:rPr>
              <a:t> JW, Andersen NH, Braverman AC, Brown N, Collins RT, De Backer J, Eagle KA, </a:t>
            </a:r>
            <a:r>
              <a:rPr lang="en-GB" sz="9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linkMacSystemFont"/>
              </a:rPr>
              <a:t>Hiratzka</a:t>
            </a:r>
            <a:r>
              <a:rPr lang="en-GB" sz="9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linkMacSystemFont"/>
              </a:rPr>
              <a:t> LF, Johnson WH Jr, </a:t>
            </a:r>
            <a:r>
              <a:rPr lang="en-GB" sz="9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linkMacSystemFont"/>
              </a:rPr>
              <a:t>Kadian-Dodov</a:t>
            </a:r>
            <a:r>
              <a:rPr lang="en-GB" sz="9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linkMacSystemFont"/>
              </a:rPr>
              <a:t> D, Lopez L, Mortensen KH, Prakash SK, </a:t>
            </a:r>
            <a:r>
              <a:rPr lang="en-GB" sz="9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linkMacSystemFont"/>
              </a:rPr>
              <a:t>Ratchford</a:t>
            </a:r>
            <a:r>
              <a:rPr lang="en-GB" sz="9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linkMacSystemFont"/>
              </a:rPr>
              <a:t> EV, </a:t>
            </a:r>
            <a:r>
              <a:rPr lang="en-GB" sz="9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linkMacSystemFont"/>
              </a:rPr>
              <a:t>Saidi</a:t>
            </a:r>
            <a:r>
              <a:rPr lang="en-GB" sz="9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linkMacSystemFont"/>
              </a:rPr>
              <a:t> A, van Hagen I, Young LT; American Heart Association Council on Cardiovascular Disease in the Young; Council on Genomic and Precision Medicine; and Council on Peripheral Vascular Disease. Cardiovascular Health in Turner Syndrome: A Scientific Statement From the American Heart Association. </a:t>
            </a:r>
            <a:r>
              <a:rPr lang="en-GB" sz="9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linkMacSystemFont"/>
              </a:rPr>
              <a:t>Circ</a:t>
            </a:r>
            <a:r>
              <a:rPr lang="en-GB" sz="9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linkMacSystemFont"/>
              </a:rPr>
              <a:t> </a:t>
            </a:r>
            <a:r>
              <a:rPr lang="en-GB" sz="9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linkMacSystemFont"/>
              </a:rPr>
              <a:t>Genom</a:t>
            </a:r>
            <a:r>
              <a:rPr lang="en-GB" sz="9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linkMacSystemFont"/>
              </a:rPr>
              <a:t> Precis Med. 2018 Oct;11(10):e000048</a:t>
            </a:r>
          </a:p>
          <a:p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BlinkMacSystemFont"/>
              </a:rPr>
              <a:t>14. </a:t>
            </a:r>
            <a:r>
              <a:rPr lang="en-GB" sz="9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linkMacSystemFont"/>
              </a:rPr>
              <a:t>Hall-Craggs MA, Williams CE, Pattison SH, Kirkham AP, Creighton SM. Mayer-Rokitansky-</a:t>
            </a:r>
            <a:r>
              <a:rPr lang="en-GB" sz="9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linkMacSystemFont"/>
              </a:rPr>
              <a:t>Kuster</a:t>
            </a:r>
            <a:r>
              <a:rPr lang="en-GB" sz="9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linkMacSystemFont"/>
              </a:rPr>
              <a:t>-Hauser syndrome: diagnosis with MR imaging. Radiology. 2013 Dec;269(3):787-92</a:t>
            </a:r>
            <a:endParaRPr lang="en-GB" sz="8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651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84E9E30-FC9E-AA44-8A17-F4F720320CC1}"/>
              </a:ext>
            </a:extLst>
          </p:cNvPr>
          <p:cNvSpPr txBox="1">
            <a:spLocks/>
          </p:cNvSpPr>
          <p:nvPr/>
        </p:nvSpPr>
        <p:spPr>
          <a:xfrm>
            <a:off x="894747" y="2305301"/>
            <a:ext cx="7165035" cy="1188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b="1" dirty="0">
                <a:solidFill>
                  <a:srgbClr val="079245"/>
                </a:solidFill>
                <a:latin typeface="FS Albert" panose="02000000040000020004" pitchFamily="50" charset="0"/>
              </a:rPr>
              <a:t>Thank you!</a:t>
            </a:r>
            <a:endParaRPr lang="en-US" sz="5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968374"/>
            <a:ext cx="3694113" cy="4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810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84E9E30-FC9E-AA44-8A17-F4F720320CC1}"/>
              </a:ext>
            </a:extLst>
          </p:cNvPr>
          <p:cNvSpPr txBox="1">
            <a:spLocks/>
          </p:cNvSpPr>
          <p:nvPr/>
        </p:nvSpPr>
        <p:spPr>
          <a:xfrm>
            <a:off x="894749" y="1119066"/>
            <a:ext cx="4581711" cy="615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Vulvovaginitis</a:t>
            </a:r>
            <a:endParaRPr lang="en-US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5A83A4-32DF-304B-92C4-E03ADBBD8CC1}"/>
              </a:ext>
            </a:extLst>
          </p:cNvPr>
          <p:cNvSpPr txBox="1"/>
          <p:nvPr/>
        </p:nvSpPr>
        <p:spPr>
          <a:xfrm>
            <a:off x="894751" y="1905967"/>
            <a:ext cx="44240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Most common cause of symptoms before puberty</a:t>
            </a:r>
          </a:p>
          <a:p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3-8 years (6 months up to puberty)</a:t>
            </a:r>
          </a:p>
          <a:p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Symptoms: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-Discharge (green, yellow, foul smelling)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-Itching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-Pain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-Dysuria</a:t>
            </a:r>
          </a:p>
          <a:p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Examination: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-Erythema around vulva and anus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-Excoriated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-Dry skin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-Discharge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-Associated labial adhesions</a:t>
            </a:r>
          </a:p>
          <a:p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</p:txBody>
      </p:sp>
      <p:sp>
        <p:nvSpPr>
          <p:cNvPr id="8" name="Text Placeholder 45">
            <a:extLst>
              <a:ext uri="{FF2B5EF4-FFF2-40B4-BE49-F238E27FC236}">
                <a16:creationId xmlns:a16="http://schemas.microsoft.com/office/drawing/2014/main" id="{3E24C918-F6C2-8346-8B5B-22464165CCB4}"/>
              </a:ext>
            </a:extLst>
          </p:cNvPr>
          <p:cNvSpPr txBox="1">
            <a:spLocks/>
          </p:cNvSpPr>
          <p:nvPr/>
        </p:nvSpPr>
        <p:spPr>
          <a:xfrm>
            <a:off x="894749" y="3385715"/>
            <a:ext cx="4424009" cy="2562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0BA29"/>
              </a:buClr>
              <a:buFont typeface="Arial" panose="020B0604020202020204" pitchFamily="34" charset="0"/>
              <a:buChar char="•"/>
              <a:defRPr sz="1500" b="0" i="0" kern="1200">
                <a:solidFill>
                  <a:srgbClr val="595959"/>
                </a:solidFill>
                <a:latin typeface="FSAlbert" panose="020006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 b="1" dirty="0">
              <a:solidFill>
                <a:srgbClr val="079245"/>
              </a:solidFill>
              <a:latin typeface="FS Albert" panose="02000000040000020004" pitchFamily="50" charset="0"/>
            </a:endParaRPr>
          </a:p>
          <a:p>
            <a:pPr marL="0" indent="0">
              <a:buNone/>
            </a:pPr>
            <a:endParaRPr lang="en-GB" sz="16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B88C51-294B-47B4-A490-4DB45638E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613" y="1734414"/>
            <a:ext cx="2731245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15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84E9E30-FC9E-AA44-8A17-F4F720320CC1}"/>
              </a:ext>
            </a:extLst>
          </p:cNvPr>
          <p:cNvSpPr txBox="1">
            <a:spLocks/>
          </p:cNvSpPr>
          <p:nvPr/>
        </p:nvSpPr>
        <p:spPr>
          <a:xfrm>
            <a:off x="894749" y="910060"/>
            <a:ext cx="4581711" cy="615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 err="1">
                <a:solidFill>
                  <a:srgbClr val="079245"/>
                </a:solidFill>
                <a:latin typeface="FS Albert" panose="02000000040000020004" pitchFamily="50" charset="0"/>
              </a:rPr>
              <a:t>Vulvovaginitis</a:t>
            </a:r>
            <a:endParaRPr lang="en-US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5A83A4-32DF-304B-92C4-E03ADBBD8CC1}"/>
              </a:ext>
            </a:extLst>
          </p:cNvPr>
          <p:cNvSpPr txBox="1"/>
          <p:nvPr/>
        </p:nvSpPr>
        <p:spPr>
          <a:xfrm>
            <a:off x="894751" y="1696961"/>
            <a:ext cx="44240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Investigations: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Low Vaginal Swab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Up to 80% non-infectious/non-specific</a:t>
            </a:r>
            <a:r>
              <a:rPr lang="en-US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Thrush unlikely as vaginal pH too alkaline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Mainly respiratory/enteric pathogens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-Grp A Strep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-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Haem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influenza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-Staph aureus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-Strep pneumonia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Chlamydia/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Gonorrhoea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/Trichomonas – indicate sexual abuse</a:t>
            </a:r>
          </a:p>
        </p:txBody>
      </p:sp>
      <p:sp>
        <p:nvSpPr>
          <p:cNvPr id="11" name="Text Placeholder 45">
            <a:extLst>
              <a:ext uri="{FF2B5EF4-FFF2-40B4-BE49-F238E27FC236}">
                <a16:creationId xmlns:a16="http://schemas.microsoft.com/office/drawing/2014/main" id="{F7803336-4E6A-C04B-99E1-B690215F8E6E}"/>
              </a:ext>
            </a:extLst>
          </p:cNvPr>
          <p:cNvSpPr txBox="1">
            <a:spLocks/>
          </p:cNvSpPr>
          <p:nvPr/>
        </p:nvSpPr>
        <p:spPr>
          <a:xfrm>
            <a:off x="6096000" y="1646954"/>
            <a:ext cx="5097517" cy="46907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0BA29"/>
              </a:buClr>
              <a:buFont typeface="Arial" panose="020B0604020202020204" pitchFamily="34" charset="0"/>
              <a:buChar char="•"/>
              <a:defRPr sz="1500" b="0" i="0" kern="1200">
                <a:solidFill>
                  <a:srgbClr val="595959"/>
                </a:solidFill>
                <a:latin typeface="FSAlbert" panose="020006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1" dirty="0">
                <a:solidFill>
                  <a:srgbClr val="079245"/>
                </a:solidFill>
                <a:latin typeface="FS Albert" panose="02000000040000020004" pitchFamily="50" charset="0"/>
              </a:rPr>
              <a:t>Management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Hygiene (wiping front to back)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Emollients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Avoidance of soaps and perfumed products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Cotton underwear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Avoid constipation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No antifungal creams unless found on culture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Night time pain or itching could indicate threadworms – consider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Mebendazole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 marL="0" indent="0">
              <a:buNone/>
            </a:pPr>
            <a:endParaRPr lang="en-GB" sz="1600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643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CA3259-DA51-1547-AB91-0BC28D7CF116}"/>
              </a:ext>
            </a:extLst>
          </p:cNvPr>
          <p:cNvSpPr txBox="1"/>
          <p:nvPr/>
        </p:nvSpPr>
        <p:spPr>
          <a:xfrm>
            <a:off x="905760" y="2309357"/>
            <a:ext cx="969780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Majority asymptomatic</a:t>
            </a:r>
          </a:p>
          <a:p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Many have associated vulvovaginitis</a:t>
            </a:r>
          </a:p>
          <a:p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Post-void dribbling, UTI, vulval irritation</a:t>
            </a:r>
          </a:p>
          <a:p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40% resolve without treatment within a couple of years</a:t>
            </a:r>
            <a:r>
              <a:rPr lang="en-GB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2</a:t>
            </a:r>
          </a:p>
          <a:p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Virtually all resolve with onset of puberty</a:t>
            </a:r>
          </a:p>
          <a:p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Treatment: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-Reassurance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-Emollients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-Topical Oestrogen cream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    - Pea-sized amount, twice daily, up to 6 weeks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    - Breast budding/vaginal bleeding – resolve on stopping treatment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    - Recurrence common</a:t>
            </a:r>
          </a:p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     - Only if child symptomatic</a:t>
            </a:r>
          </a:p>
          <a:p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4E9E30-FC9E-AA44-8A17-F4F720320CC1}"/>
              </a:ext>
            </a:extLst>
          </p:cNvPr>
          <p:cNvSpPr txBox="1">
            <a:spLocks/>
          </p:cNvSpPr>
          <p:nvPr/>
        </p:nvSpPr>
        <p:spPr>
          <a:xfrm>
            <a:off x="894750" y="862810"/>
            <a:ext cx="5003130" cy="615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Labial Adhesions</a:t>
            </a:r>
            <a:endParaRPr lang="en-US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D39E07-2E58-4948-8755-C789FFDDC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483" y="2363932"/>
            <a:ext cx="2420322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97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CA3259-DA51-1547-AB91-0BC28D7CF116}"/>
              </a:ext>
            </a:extLst>
          </p:cNvPr>
          <p:cNvSpPr txBox="1"/>
          <p:nvPr/>
        </p:nvSpPr>
        <p:spPr>
          <a:xfrm>
            <a:off x="894751" y="1703544"/>
            <a:ext cx="717156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Symptoms: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Itching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Dysuria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Bleeding from erosions or fissures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Pain on defecation/constipation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Examination: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Hypopigmented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Figure of 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Ecchymoses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/purpura/fissures/erosions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Scarring/fusion/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introital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narrowing – less common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Can be confused with sexual abuse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Treatment: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Potent topical steroid (Clobetasol propionate)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Once a night 4 weeks, Alternate nights 4 weeks, Twice weekly 4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Emollients and soap substitutes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Recurrence common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Tacrolimus 0.1% – steroid sparing agent</a:t>
            </a:r>
            <a:r>
              <a:rPr lang="en-GB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Most resolve at puberty but not 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Low malignancy risk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4E9E30-FC9E-AA44-8A17-F4F720320CC1}"/>
              </a:ext>
            </a:extLst>
          </p:cNvPr>
          <p:cNvSpPr txBox="1">
            <a:spLocks/>
          </p:cNvSpPr>
          <p:nvPr/>
        </p:nvSpPr>
        <p:spPr>
          <a:xfrm>
            <a:off x="894750" y="937005"/>
            <a:ext cx="4203030" cy="615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Lichen </a:t>
            </a:r>
            <a:r>
              <a:rPr lang="en-GB" sz="2400" b="1" dirty="0" err="1">
                <a:solidFill>
                  <a:srgbClr val="079245"/>
                </a:solidFill>
                <a:latin typeface="FS Albert" panose="02000000040000020004" pitchFamily="50" charset="0"/>
              </a:rPr>
              <a:t>Sclerosus</a:t>
            </a:r>
            <a:endParaRPr lang="en-US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B9D0EE-010B-4E84-8797-35EC6EBCD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047" y="926173"/>
            <a:ext cx="2157202" cy="2706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C81434-5C27-4544-A75C-9453C2028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5047" y="3766910"/>
            <a:ext cx="2157202" cy="270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74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84E9E30-FC9E-AA44-8A17-F4F720320CC1}"/>
              </a:ext>
            </a:extLst>
          </p:cNvPr>
          <p:cNvSpPr txBox="1">
            <a:spLocks/>
          </p:cNvSpPr>
          <p:nvPr/>
        </p:nvSpPr>
        <p:spPr>
          <a:xfrm>
            <a:off x="894749" y="1265190"/>
            <a:ext cx="4581711" cy="615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Pre-pubertal vaginal bleeding</a:t>
            </a:r>
            <a:endParaRPr lang="en-US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5A83A4-32DF-304B-92C4-E03ADBBD8CC1}"/>
              </a:ext>
            </a:extLst>
          </p:cNvPr>
          <p:cNvSpPr txBox="1"/>
          <p:nvPr/>
        </p:nvSpPr>
        <p:spPr>
          <a:xfrm>
            <a:off x="894751" y="2052091"/>
            <a:ext cx="442400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Duration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Trauma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Other signs of pubertal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Foreign body insertion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Concerns regarding sexual abuse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Examination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Pubertal assessment – Tanner staging (A,B,P 1-5)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Genital exam: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Trauma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Vulvovaginitis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Lichen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Sclerosus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Urethral prolapse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Tumour</a:t>
            </a:r>
          </a:p>
          <a:p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</p:txBody>
      </p:sp>
      <p:sp>
        <p:nvSpPr>
          <p:cNvPr id="8" name="Text Placeholder 45">
            <a:extLst>
              <a:ext uri="{FF2B5EF4-FFF2-40B4-BE49-F238E27FC236}">
                <a16:creationId xmlns:a16="http://schemas.microsoft.com/office/drawing/2014/main" id="{1FF827D7-7CED-8849-810E-C11E34D495FE}"/>
              </a:ext>
            </a:extLst>
          </p:cNvPr>
          <p:cNvSpPr txBox="1">
            <a:spLocks/>
          </p:cNvSpPr>
          <p:nvPr/>
        </p:nvSpPr>
        <p:spPr>
          <a:xfrm>
            <a:off x="905760" y="3824082"/>
            <a:ext cx="4424009" cy="22787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0BA29"/>
              </a:buClr>
              <a:buFont typeface="Arial" panose="020B0604020202020204" pitchFamily="34" charset="0"/>
              <a:buChar char="•"/>
              <a:defRPr sz="1500" b="0" i="0" kern="1200">
                <a:solidFill>
                  <a:srgbClr val="595959"/>
                </a:solidFill>
                <a:latin typeface="FSAlbert" panose="020006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400" dirty="0">
              <a:latin typeface="FS Albert" panose="02000000040000020004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7C731D-716E-E840-A0E8-67664541C023}"/>
              </a:ext>
            </a:extLst>
          </p:cNvPr>
          <p:cNvSpPr txBox="1"/>
          <p:nvPr/>
        </p:nvSpPr>
        <p:spPr>
          <a:xfrm>
            <a:off x="6266851" y="2052091"/>
            <a:ext cx="442400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Investigations: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Hormone profile: LH/FSH/E2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USS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Hand and wrist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XRay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 for Bone 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EUA – cystoscopy/vaginoscopy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r>
              <a:rPr lang="en-GB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Isolated premature menarche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Diagnosis of exclusion (after ruling out foreign body/trauma/precocious puberty/tumour)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Benign variant of 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May recur but expect puberty to occur at the normal time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</p:txBody>
      </p:sp>
      <p:sp>
        <p:nvSpPr>
          <p:cNvPr id="12" name="Text Placeholder 45">
            <a:extLst>
              <a:ext uri="{FF2B5EF4-FFF2-40B4-BE49-F238E27FC236}">
                <a16:creationId xmlns:a16="http://schemas.microsoft.com/office/drawing/2014/main" id="{D4DE7645-0B66-3B4D-8444-638E11CBBBEC}"/>
              </a:ext>
            </a:extLst>
          </p:cNvPr>
          <p:cNvSpPr txBox="1">
            <a:spLocks/>
          </p:cNvSpPr>
          <p:nvPr/>
        </p:nvSpPr>
        <p:spPr>
          <a:xfrm>
            <a:off x="6277860" y="3540561"/>
            <a:ext cx="5008380" cy="2562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0BA29"/>
              </a:buClr>
              <a:buFont typeface="Arial" panose="020B0604020202020204" pitchFamily="34" charset="0"/>
              <a:buChar char="•"/>
              <a:defRPr sz="1500" b="0" i="0" kern="1200">
                <a:solidFill>
                  <a:srgbClr val="595959"/>
                </a:solidFill>
                <a:latin typeface="FSAlbert" panose="0200060304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400" dirty="0">
              <a:latin typeface="FS Albert" panose="02000000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60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CA3259-DA51-1547-AB91-0BC28D7CF116}"/>
              </a:ext>
            </a:extLst>
          </p:cNvPr>
          <p:cNvSpPr txBox="1"/>
          <p:nvPr/>
        </p:nvSpPr>
        <p:spPr>
          <a:xfrm>
            <a:off x="894749" y="1863168"/>
            <a:ext cx="985276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Severe menstrual dysfunction affects 25% teenage girls</a:t>
            </a:r>
            <a:r>
              <a:rPr lang="en-US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Affecting life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School absence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Improves with age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Irregular periods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Prolonged bleeding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Menorrhagia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Dysmenorrhoea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50" charset="0"/>
              </a:rPr>
              <a:t>Mood disturbance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4E9E30-FC9E-AA44-8A17-F4F720320CC1}"/>
              </a:ext>
            </a:extLst>
          </p:cNvPr>
          <p:cNvSpPr txBox="1">
            <a:spLocks/>
          </p:cNvSpPr>
          <p:nvPr/>
        </p:nvSpPr>
        <p:spPr>
          <a:xfrm>
            <a:off x="894749" y="1109881"/>
            <a:ext cx="4581711" cy="615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Adolescent Menstrual Dysfunction</a:t>
            </a:r>
            <a:endParaRPr lang="en-US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2FC91C-5463-45B9-89F4-1A5BFE166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607" y="2565431"/>
            <a:ext cx="2859272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61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84E9E30-FC9E-AA44-8A17-F4F720320CC1}"/>
              </a:ext>
            </a:extLst>
          </p:cNvPr>
          <p:cNvSpPr txBox="1">
            <a:spLocks/>
          </p:cNvSpPr>
          <p:nvPr/>
        </p:nvSpPr>
        <p:spPr>
          <a:xfrm>
            <a:off x="894749" y="910060"/>
            <a:ext cx="4581711" cy="615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solidFill>
                  <a:srgbClr val="079245"/>
                </a:solidFill>
                <a:latin typeface="FS Albert" panose="02000000040000020004" pitchFamily="50" charset="0"/>
              </a:rPr>
              <a:t>Adolescent Menstrual Dysfunction</a:t>
            </a:r>
            <a:endParaRPr lang="en-US" sz="2400" b="1" dirty="0">
              <a:solidFill>
                <a:srgbClr val="079245"/>
              </a:solidFill>
              <a:latin typeface="FS Albert" panose="0200000004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7EC0C-0A06-114C-93AC-45C1380E0990}"/>
              </a:ext>
            </a:extLst>
          </p:cNvPr>
          <p:cNvSpPr txBox="1"/>
          <p:nvPr/>
        </p:nvSpPr>
        <p:spPr>
          <a:xfrm>
            <a:off x="8805480" y="85783"/>
            <a:ext cx="3096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bg1"/>
                </a:solidFill>
                <a:latin typeface="FSAlbert" panose="02000603040000020004" pitchFamily="2" charset="0"/>
              </a:rPr>
              <a:t>Looking Ahead. Embracing Innovation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5A83A4-32DF-304B-92C4-E03ADBBD8CC1}"/>
              </a:ext>
            </a:extLst>
          </p:cNvPr>
          <p:cNvSpPr txBox="1"/>
          <p:nvPr/>
        </p:nvSpPr>
        <p:spPr>
          <a:xfrm>
            <a:off x="894751" y="1696961"/>
            <a:ext cx="75340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Relative immaturity of the hypothalamic-pituitary-ovarian 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&gt;50% cycles anovulatory in first 2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Cycle frequency &lt;20 - &gt;90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Anovulatory cycles often heavy and prolonged (several weeks)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Iron Deficiency Anaemia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Circulatory collapse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Anovulatory cycles pain-free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Heavy bleeding can be associated with 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FS Albert" panose="0200000004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S Albert" panose="02000000040000020004" pitchFamily="2" charset="77"/>
              </a:rPr>
              <a:t>Regular ovulatory cycles –&gt; increased circulating prostaglandins -&gt; pain </a:t>
            </a:r>
          </a:p>
        </p:txBody>
      </p:sp>
    </p:spTree>
    <p:extLst>
      <p:ext uri="{BB962C8B-B14F-4D97-AF65-F5344CB8AC3E}">
        <p14:creationId xmlns:p14="http://schemas.microsoft.com/office/powerpoint/2010/main" val="2790748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0F7AE450B0494789EA3F43E3C63817" ma:contentTypeVersion="13" ma:contentTypeDescription="Create a new document." ma:contentTypeScope="" ma:versionID="f99f7f719707c0e2406131c1486b979c">
  <xsd:schema xmlns:xsd="http://www.w3.org/2001/XMLSchema" xmlns:xs="http://www.w3.org/2001/XMLSchema" xmlns:p="http://schemas.microsoft.com/office/2006/metadata/properties" xmlns:ns2="17f3e685-304c-4b5f-b01d-d2a276301343" xmlns:ns3="996aceff-cf93-471e-b5cd-8d01316bb703" targetNamespace="http://schemas.microsoft.com/office/2006/metadata/properties" ma:root="true" ma:fieldsID="d3044e0fb08f21913645971d57e487cd" ns2:_="" ns3:_="">
    <xsd:import namespace="17f3e685-304c-4b5f-b01d-d2a276301343"/>
    <xsd:import namespace="996aceff-cf93-471e-b5cd-8d01316bb7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f3e685-304c-4b5f-b01d-d2a2763013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6aceff-cf93-471e-b5cd-8d01316bb70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2C28FA-C602-487D-8C02-9C4C70E8D3FB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17f3e685-304c-4b5f-b01d-d2a276301343"/>
    <ds:schemaRef ds:uri="http://purl.org/dc/terms/"/>
    <ds:schemaRef ds:uri="996aceff-cf93-471e-b5cd-8d01316bb703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ABC8E50-2C30-435D-968E-9B24580707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f3e685-304c-4b5f-b01d-d2a276301343"/>
    <ds:schemaRef ds:uri="996aceff-cf93-471e-b5cd-8d01316bb7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8225AE-D7B1-41E2-9526-A6DB9190AB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7090</TotalTime>
  <Words>2677</Words>
  <Application>Microsoft Office PowerPoint</Application>
  <PresentationFormat>Widescreen</PresentationFormat>
  <Paragraphs>550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Calibri</vt:lpstr>
      <vt:lpstr>BlinkMacSystemFont</vt:lpstr>
      <vt:lpstr>FS Albert</vt:lpstr>
      <vt:lpstr>Arial</vt:lpstr>
      <vt:lpstr>Calibri Light</vt:lpstr>
      <vt:lpstr>FSAlbert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Marañon, Jofred</dc:creator>
  <cp:lastModifiedBy>cara.greaves@outlook.com</cp:lastModifiedBy>
  <cp:revision>109</cp:revision>
  <dcterms:created xsi:type="dcterms:W3CDTF">2020-05-03T11:42:46Z</dcterms:created>
  <dcterms:modified xsi:type="dcterms:W3CDTF">2022-01-31T22:24:09Z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Theme:8</vt:lpwstr>
  </property>
  <property fmtid="{D5CDD505-2E9C-101B-9397-08002B2CF9AE}" pid="3" name="ClassificationContentMarkingFooterText">
    <vt:lpwstr>Information Classification: General</vt:lpwstr>
  </property>
  <property fmtid="{D5CDD505-2E9C-101B-9397-08002B2CF9AE}" pid="4" name="MSIP_Label_e1b4a6d7-967f-4d55-9d13-d94940dabb24_Enabled">
    <vt:lpwstr>true</vt:lpwstr>
  </property>
  <property fmtid="{D5CDD505-2E9C-101B-9397-08002B2CF9AE}" pid="5" name="MSIP_Label_e1b4a6d7-967f-4d55-9d13-d94940dabb24_SetDate">
    <vt:lpwstr>2020-05-03T13:14:27Z</vt:lpwstr>
  </property>
  <property fmtid="{D5CDD505-2E9C-101B-9397-08002B2CF9AE}" pid="6" name="MSIP_Label_e1b4a6d7-967f-4d55-9d13-d94940dabb24_Method">
    <vt:lpwstr>Privileged</vt:lpwstr>
  </property>
  <property fmtid="{D5CDD505-2E9C-101B-9397-08002B2CF9AE}" pid="7" name="MSIP_Label_e1b4a6d7-967f-4d55-9d13-d94940dabb24_Name">
    <vt:lpwstr>e1b4a6d7-967f-4d55-9d13-d94940dabb24</vt:lpwstr>
  </property>
  <property fmtid="{D5CDD505-2E9C-101B-9397-08002B2CF9AE}" pid="8" name="MSIP_Label_e1b4a6d7-967f-4d55-9d13-d94940dabb24_SiteId">
    <vt:lpwstr>2567d566-604c-408a-8a60-55d0dc9d9d6b</vt:lpwstr>
  </property>
  <property fmtid="{D5CDD505-2E9C-101B-9397-08002B2CF9AE}" pid="9" name="MSIP_Label_e1b4a6d7-967f-4d55-9d13-d94940dabb24_ActionId">
    <vt:lpwstr>3a56ca2e-1a1e-4622-b46c-0000e4ac34ac</vt:lpwstr>
  </property>
  <property fmtid="{D5CDD505-2E9C-101B-9397-08002B2CF9AE}" pid="10" name="MSIP_Label_e1b4a6d7-967f-4d55-9d13-d94940dabb24_ContentBits">
    <vt:lpwstr>0</vt:lpwstr>
  </property>
  <property fmtid="{D5CDD505-2E9C-101B-9397-08002B2CF9AE}" pid="11" name="ContentTypeId">
    <vt:lpwstr>0x010100B00F7AE450B0494789EA3F43E3C63817</vt:lpwstr>
  </property>
</Properties>
</file>